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Kim jung chul Gothic Bold"/>
      <p:bold r:id="rId33"/>
    </p:embeddedFont>
    <p:embeddedFont>
      <p:font typeface="Kim jung chul Gothic Regular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1.fntdata" Type="http://schemas.openxmlformats.org/officeDocument/2006/relationships/font"/><Relationship Id="rId34" Target="fonts/font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2.png" Type="http://schemas.openxmlformats.org/officeDocument/2006/relationships/image"/><Relationship Id="rId4" Target="../media/20317_video_25c8784b.bd6918.mp4" Type="http://schemas.microsoft.com/office/2007/relationships/media"/><Relationship Id="rId5" Target="../media/20317_video_25c8784b.bd6918.mp4" Type="http://schemas.openxmlformats.org/officeDocument/2006/relationships/video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20317_video_a9f37aed.e5ad48.mp4" Type="http://schemas.microsoft.com/office/2007/relationships/media"/><Relationship Id="rId4" Target="../media/20317_video_a9f37aed.e5ad48.mp4" Type="http://schemas.openxmlformats.org/officeDocument/2006/relationships/video"/><Relationship Id="rId5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7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20317_video_895eee34.c1c4c.mp4" Type="http://schemas.microsoft.com/office/2007/relationships/media"/><Relationship Id="rId4" Target="../media/20317_video_895eee34.c1c4c.mp4" Type="http://schemas.openxmlformats.org/officeDocument/2006/relationships/video"/><Relationship Id="rId5" Target="../media/image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20317_video_1913a6bb.bd2d29.mp4" Type="http://schemas.microsoft.com/office/2007/relationships/media"/><Relationship Id="rId4" Target="../media/20317_video_1913a6bb.bd2d29.mp4" Type="http://schemas.openxmlformats.org/officeDocument/2006/relationships/video"/><Relationship Id="rId5" Target="../media/image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7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3.png" Type="http://schemas.openxmlformats.org/officeDocument/2006/relationships/image"/><Relationship Id="rId4" Target="../media/20317_video_32a02ea.56598d2.mp4" Type="http://schemas.microsoft.com/office/2007/relationships/media"/><Relationship Id="rId5" Target="../media/20317_video_32a02ea.56598d2.mp4" Type="http://schemas.openxmlformats.org/officeDocument/2006/relationships/video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7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7.png" Type="http://schemas.openxmlformats.org/officeDocument/2006/relationships/image"/><Relationship Id="rId4" Target="../media/20317_video_c013625f.77344.mp4" Type="http://schemas.microsoft.com/office/2007/relationships/media"/><Relationship Id="rId5" Target="../media/20317_video_c013625f.77344.mp4" Type="http://schemas.openxmlformats.org/officeDocument/2006/relationships/video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7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62.png" Type="http://schemas.openxmlformats.org/officeDocument/2006/relationships/image"/><Relationship Id="rId4" Target="../media/20317_video_b9f8fc11.d0b96.mp4" Type="http://schemas.microsoft.com/office/2007/relationships/media"/><Relationship Id="rId5" Target="../media/20317_video_b9f8fc11.d0b96.mp4" Type="http://schemas.openxmlformats.org/officeDocument/2006/relationships/video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Relationship Id="rId7" Target="../media/image6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14" Target="../media/image25.png" Type="http://schemas.openxmlformats.org/officeDocument/2006/relationships/image"/><Relationship Id="rId15" Target="../media/image7.pn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7277100" y="-558800"/>
            <a:ext cx="16014700" cy="16014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6900" y="8801100"/>
            <a:ext cx="1117600" cy="63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22400" y="9093200"/>
            <a:ext cx="55372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585755"/>
                </a:solidFill>
                <a:ea typeface="Kim jung chul Gothic Bold"/>
              </a:rPr>
              <a:t>깃</a:t>
            </a:r>
            <a:r>
              <a:rPr lang="en-US" sz="20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2000" b="false" i="false" u="none" strike="noStrike">
                <a:solidFill>
                  <a:srgbClr val="585755"/>
                </a:solidFill>
                <a:ea typeface="Kim jung chul Gothic Bold"/>
              </a:rPr>
              <a:t>주소</a:t>
            </a:r>
            <a:r>
              <a:rPr lang="en-US" sz="2000" b="false" i="false" u="none" strike="noStrike">
                <a:solidFill>
                  <a:srgbClr val="585755"/>
                </a:solidFill>
                <a:latin typeface="Kim jung chul Gothic Bold"/>
              </a:rPr>
              <a:t>: https://github.com/Wjyuy/project_2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2400" y="8674100"/>
            <a:ext cx="46355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585755"/>
                </a:solidFill>
                <a:latin typeface="Kim jung chul Gothic Bold"/>
              </a:rPr>
              <a:t>1</a:t>
            </a:r>
            <a:r>
              <a:rPr lang="ko-KR" sz="2000" b="false" i="false" u="none" strike="noStrike">
                <a:solidFill>
                  <a:srgbClr val="585755"/>
                </a:solidFill>
                <a:ea typeface="Kim jung chul Gothic Bold"/>
              </a:rPr>
              <a:t>팀</a:t>
            </a:r>
            <a:r>
              <a:rPr lang="en-US" sz="2000" b="false" i="false" u="none" strike="noStrike">
                <a:solidFill>
                  <a:srgbClr val="585755"/>
                </a:solidFill>
                <a:latin typeface="Kim jung chul Gothic Bold"/>
              </a:rPr>
              <a:t> : </a:t>
            </a:r>
            <a:r>
              <a:rPr lang="ko-KR" sz="2000" b="false" i="false" u="none" strike="noStrike">
                <a:solidFill>
                  <a:srgbClr val="585755"/>
                </a:solidFill>
                <a:ea typeface="Kim jung chul Gothic Regular"/>
              </a:rPr>
              <a:t>우주연</a:t>
            </a:r>
            <a:r>
              <a:rPr lang="en-US" sz="2000" b="false" i="false" u="none" strike="noStrike">
                <a:solidFill>
                  <a:srgbClr val="585755"/>
                </a:solidFill>
                <a:latin typeface="Kim jung chul Gothic Regular"/>
              </a:rPr>
              <a:t>(</a:t>
            </a:r>
            <a:r>
              <a:rPr lang="ko-KR" sz="2000" b="false" i="false" u="none" strike="noStrike">
                <a:solidFill>
                  <a:srgbClr val="585755"/>
                </a:solidFill>
                <a:ea typeface="Kim jung chul Gothic Regular"/>
              </a:rPr>
              <a:t>팀장</a:t>
            </a:r>
            <a:r>
              <a:rPr lang="en-US" sz="2000" b="false" i="false" u="none" strike="noStrike">
                <a:solidFill>
                  <a:srgbClr val="585755"/>
                </a:solidFill>
                <a:latin typeface="Kim jung chul Gothic Regular"/>
              </a:rPr>
              <a:t>), </a:t>
            </a:r>
            <a:r>
              <a:rPr lang="ko-KR" sz="2000" b="false" i="false" u="none" strike="noStrike">
                <a:solidFill>
                  <a:srgbClr val="585755"/>
                </a:solidFill>
                <a:ea typeface="Kim jung chul Gothic Regular"/>
              </a:rPr>
              <a:t>김채윤</a:t>
            </a:r>
            <a:r>
              <a:rPr lang="en-US" sz="2000" b="false" i="false" u="none" strike="noStrike">
                <a:solidFill>
                  <a:srgbClr val="585755"/>
                </a:solidFill>
                <a:latin typeface="Kim jung chul Gothic Regular"/>
              </a:rPr>
              <a:t>, </a:t>
            </a:r>
            <a:r>
              <a:rPr lang="ko-KR" sz="2000" b="false" i="false" u="none" strike="noStrike">
                <a:solidFill>
                  <a:srgbClr val="585755"/>
                </a:solidFill>
                <a:ea typeface="Kim jung chul Gothic Regular"/>
              </a:rPr>
              <a:t>성유리</a:t>
            </a:r>
            <a:r>
              <a:rPr lang="en-US" sz="2000" b="false" i="false" u="none" strike="noStrike">
                <a:solidFill>
                  <a:srgbClr val="585755"/>
                </a:solidFill>
                <a:latin typeface="Kim jung chul Gothic Regular"/>
              </a:rPr>
              <a:t>, </a:t>
            </a:r>
            <a:r>
              <a:rPr lang="ko-KR" sz="2000" b="false" i="false" u="none" strike="noStrike">
                <a:solidFill>
                  <a:srgbClr val="585755"/>
                </a:solidFill>
                <a:ea typeface="Kim jung chul Gothic Regular"/>
              </a:rPr>
              <a:t>이선진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2400" y="8242300"/>
            <a:ext cx="33655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585755"/>
                </a:solidFill>
                <a:latin typeface="Kim jung chul Gothic Bold"/>
              </a:rPr>
              <a:t>2025.05.07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3000" y="5575300"/>
            <a:ext cx="3644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585755"/>
                </a:solidFill>
                <a:ea typeface="Kim jung chul Gothic Regular"/>
              </a:rPr>
              <a:t>차량</a:t>
            </a:r>
            <a:r>
              <a:rPr lang="en-US" sz="2200" b="false" i="false" u="none" strike="noStrike">
                <a:solidFill>
                  <a:srgbClr val="585755"/>
                </a:solidFill>
                <a:latin typeface="Kim jung chul Gothic Regular"/>
              </a:rPr>
              <a:t> </a:t>
            </a:r>
            <a:r>
              <a:rPr lang="ko-KR" sz="2200" b="false" i="false" u="none" strike="noStrike">
                <a:solidFill>
                  <a:srgbClr val="585755"/>
                </a:solidFill>
                <a:ea typeface="Kim jung chul Gothic Regular"/>
              </a:rPr>
              <a:t>리콜</a:t>
            </a:r>
            <a:r>
              <a:rPr lang="en-US" sz="2200" b="false" i="false" u="none" strike="noStrike">
                <a:solidFill>
                  <a:srgbClr val="585755"/>
                </a:solidFill>
                <a:latin typeface="Kim jung chul Gothic Regular"/>
              </a:rPr>
              <a:t> </a:t>
            </a:r>
            <a:r>
              <a:rPr lang="ko-KR" sz="2200" b="false" i="false" u="none" strike="noStrike">
                <a:solidFill>
                  <a:srgbClr val="585755"/>
                </a:solidFill>
                <a:ea typeface="Kim jung chul Gothic Regular"/>
              </a:rPr>
              <a:t>도우미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3000" y="3594100"/>
            <a:ext cx="12319000" cy="213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000" b="false" i="false" u="none" strike="noStrike">
                <a:solidFill>
                  <a:srgbClr val="12887A"/>
                </a:solidFill>
                <a:ea typeface="Kim jung chul Gothic Bold"/>
              </a:rPr>
              <a:t>빅데이터</a:t>
            </a:r>
            <a:r>
              <a:rPr lang="en-US" sz="12000" b="false" i="false" u="none" strike="noStrike">
                <a:solidFill>
                  <a:srgbClr val="12887A"/>
                </a:solidFill>
                <a:latin typeface="Kim jung chul Gothic Bold"/>
              </a:rPr>
              <a:t> </a:t>
            </a:r>
            <a:r>
              <a:rPr lang="ko-KR" sz="12000" b="false" i="false" u="none" strike="noStrike">
                <a:solidFill>
                  <a:srgbClr val="12887A"/>
                </a:solidFill>
                <a:ea typeface="Kim jung chul Gothic Bold"/>
              </a:rPr>
              <a:t>프로젝트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9500" y="2222500"/>
            <a:ext cx="70485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800" b="false" i="false" u="none" strike="noStrike">
                <a:solidFill>
                  <a:srgbClr val="585755"/>
                </a:solidFill>
                <a:latin typeface="Kim jung chul Gothic Bold"/>
              </a:rPr>
              <a:t>1</a:t>
            </a:r>
            <a:r>
              <a:rPr lang="ko-KR" sz="8800" b="false" i="false" u="none" strike="noStrike">
                <a:solidFill>
                  <a:srgbClr val="585755"/>
                </a:solidFill>
                <a:ea typeface="Kim jung chul Gothic Bold"/>
              </a:rPr>
              <a:t>팀</a:t>
            </a:r>
            <a:r>
              <a:rPr lang="en-US" sz="8800" b="false" i="false" u="none" strike="noStrike">
                <a:solidFill>
                  <a:srgbClr val="585755"/>
                </a:solidFill>
                <a:latin typeface="Kim jung chul Gothic Bold"/>
              </a:rPr>
              <a:t>-Project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3" id="3">
            <a:hlinkClick r:id=""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>
                  <p14:trim st="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 rot="0">
            <a:off x="4356100" y="12700"/>
            <a:ext cx="9563100" cy="10325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938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메인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페이지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991600" y="2425700"/>
            <a:ext cx="9144000" cy="544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" y="1968500"/>
            <a:ext cx="8890000" cy="674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938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리콜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현황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915400" y="292100"/>
            <a:ext cx="9842500" cy="9728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2032000"/>
            <a:ext cx="8915400" cy="7467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938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리콜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현황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r:id=""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trim st="0"/>
                </p14:media>
              </p:ext>
            </p:extLst>
          </p:nvPr>
        </p:nvPicPr>
        <p:blipFill>
          <a:blip r:embed="rId2"/>
          <a:stretch>
            <a:fillRect/>
          </a:stretch>
        </p:blipFill>
        <p:spPr>
          <a:xfrm rot="0">
            <a:off x="4368800" y="0"/>
            <a:ext cx="9550400" cy="10299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430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>
                <a:solidFill>
                  <a:srgbClr val="8C887B"/>
                </a:solidFill>
                <a:ea typeface="Kim jung chul Gothic Regular"/>
              </a:rPr>
              <a:t>리콜</a:t>
            </a: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false" i="false" u="none" strike="noStrike">
                <a:solidFill>
                  <a:srgbClr val="8C887B"/>
                </a:solidFill>
                <a:ea typeface="Kim jung chul Gothic Regular"/>
              </a:rPr>
              <a:t>현황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30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시연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영상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2463800"/>
            <a:ext cx="8851900" cy="556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0" y="685800"/>
            <a:ext cx="6172200" cy="4724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14000" y="5638800"/>
            <a:ext cx="6172200" cy="3708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938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리콜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통계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94900" y="482600"/>
            <a:ext cx="7607300" cy="9232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3300" y="1866900"/>
            <a:ext cx="8140700" cy="8077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93800" y="584200"/>
            <a:ext cx="56515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차트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출력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37400" y="1041400"/>
            <a:ext cx="10642600" cy="8737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5900" y="2324100"/>
            <a:ext cx="6921500" cy="7048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93800" y="584200"/>
            <a:ext cx="56515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월별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통계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410700" y="0"/>
            <a:ext cx="8877300" cy="956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9300" y="2654300"/>
            <a:ext cx="8394700" cy="5930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93800" y="584200"/>
            <a:ext cx="56515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월별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그래프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r:id=""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trim st="0"/>
                </p14:media>
              </p:ext>
            </p:extLst>
          </p:nvPr>
        </p:nvPicPr>
        <p:blipFill>
          <a:blip r:embed="rId2"/>
          <a:stretch>
            <a:fillRect/>
          </a:stretch>
        </p:blipFill>
        <p:spPr>
          <a:xfrm rot="0">
            <a:off x="4013200" y="0"/>
            <a:ext cx="9550400" cy="1031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430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>
                <a:solidFill>
                  <a:srgbClr val="8C887B"/>
                </a:solidFill>
                <a:ea typeface="Kim jung chul Gothic Regular"/>
              </a:rPr>
              <a:t>리콜</a:t>
            </a: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false" i="false" u="none" strike="noStrike">
                <a:solidFill>
                  <a:srgbClr val="8C887B"/>
                </a:solidFill>
                <a:ea typeface="Kim jung chul Gothic Regular"/>
              </a:rPr>
              <a:t>통계</a:t>
            </a: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30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시연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영상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771900" y="800100"/>
            <a:ext cx="8458200" cy="924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99900" y="3683000"/>
            <a:ext cx="6172200" cy="278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938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결함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신고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812800" y="-431800"/>
            <a:ext cx="5651500" cy="1112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381000" y="1320800"/>
            <a:ext cx="1117600" cy="76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830300" y="8331200"/>
            <a:ext cx="340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마무리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28500" y="7734300"/>
            <a:ext cx="14224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82600"/>
              </a:lnSpc>
            </a:pPr>
            <a:r>
              <a:rPr lang="en-US" sz="8000" b="false" i="false" u="none" strike="noStrike">
                <a:solidFill>
                  <a:srgbClr val="2FA599"/>
                </a:solidFill>
                <a:latin typeface="Kim jung chul Gothic Regular"/>
              </a:rPr>
              <a:t>08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30300" y="6883400"/>
            <a:ext cx="340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시연</a:t>
            </a: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영상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28500" y="6273800"/>
            <a:ext cx="14224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82600"/>
              </a:lnSpc>
            </a:pPr>
            <a:r>
              <a:rPr lang="en-US" sz="8000" b="false" i="false" u="none" strike="noStrike">
                <a:solidFill>
                  <a:srgbClr val="2FA599"/>
                </a:solidFill>
                <a:latin typeface="Kim jung chul Gothic Regular"/>
              </a:rPr>
              <a:t>07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30300" y="5435600"/>
            <a:ext cx="340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View &amp; 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28500" y="4826000"/>
            <a:ext cx="14224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82600"/>
              </a:lnSpc>
            </a:pPr>
            <a:r>
              <a:rPr lang="en-US" sz="8000" b="false" i="false" u="none" strike="noStrike">
                <a:solidFill>
                  <a:srgbClr val="2FA599"/>
                </a:solidFill>
                <a:latin typeface="Kim jung chul Gothic Regular"/>
              </a:rPr>
              <a:t>06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30300" y="3987800"/>
            <a:ext cx="340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테이블</a:t>
            </a: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구성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28500" y="3378200"/>
            <a:ext cx="14224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82600"/>
              </a:lnSpc>
            </a:pPr>
            <a:r>
              <a:rPr lang="en-US" sz="8000" b="false" i="false" u="none" strike="noStrike">
                <a:solidFill>
                  <a:srgbClr val="2FA599"/>
                </a:solidFill>
                <a:latin typeface="Kim jung chul Gothic Regular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55000" y="8343900"/>
            <a:ext cx="340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기대</a:t>
            </a: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효과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53200" y="7734300"/>
            <a:ext cx="14224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82600"/>
              </a:lnSpc>
            </a:pPr>
            <a:r>
              <a:rPr lang="en-US" sz="8000" b="false" i="false" u="none" strike="noStrike">
                <a:solidFill>
                  <a:srgbClr val="2FA599"/>
                </a:solidFill>
                <a:latin typeface="Kim jung chul Gothic Regular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55000" y="6896100"/>
            <a:ext cx="340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세부</a:t>
            </a: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일정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53200" y="6286500"/>
            <a:ext cx="14224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82600"/>
              </a:lnSpc>
            </a:pPr>
            <a:r>
              <a:rPr lang="en-US" sz="8000" b="false" i="false" u="none" strike="noStrike">
                <a:solidFill>
                  <a:srgbClr val="2FA599"/>
                </a:solidFill>
                <a:latin typeface="Kim jung chul Gothic Regular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55000" y="5448300"/>
            <a:ext cx="340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팀</a:t>
            </a: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구성</a:t>
            </a: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및</a:t>
            </a: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역할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53200" y="4838700"/>
            <a:ext cx="14224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82600"/>
              </a:lnSpc>
            </a:pPr>
            <a:r>
              <a:rPr lang="en-US" sz="8000" b="false" i="false" u="none" strike="noStrike">
                <a:solidFill>
                  <a:srgbClr val="2FA599"/>
                </a:solidFill>
                <a:latin typeface="Kim jung chul Gothic Regular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55000" y="3987800"/>
            <a:ext cx="340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프로젝트</a:t>
            </a: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개요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53200" y="3390900"/>
            <a:ext cx="14224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82600"/>
              </a:lnSpc>
            </a:pPr>
            <a:r>
              <a:rPr lang="en-US" sz="8000" b="false" i="false" u="none" strike="noStrike">
                <a:solidFill>
                  <a:srgbClr val="2FA599"/>
                </a:solidFill>
                <a:latin typeface="Kim jung chul Gothic Regular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0000" y="1651000"/>
            <a:ext cx="20320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8C887B"/>
                </a:solidFill>
                <a:latin typeface="Kim jung chul Gothic Regular"/>
              </a:rPr>
              <a:t>Contents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0000" y="558800"/>
            <a:ext cx="2146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585755"/>
                </a:solidFill>
                <a:ea typeface="Kim jung chul Gothic Bold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r:id=""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trim st="0"/>
                </p14:media>
              </p:ext>
            </p:extLst>
          </p:nvPr>
        </p:nvPicPr>
        <p:blipFill>
          <a:blip r:embed="rId2"/>
          <a:stretch>
            <a:fillRect/>
          </a:stretch>
        </p:blipFill>
        <p:spPr>
          <a:xfrm rot="0">
            <a:off x="4343400" y="-38100"/>
            <a:ext cx="9601200" cy="10363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430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>
                <a:solidFill>
                  <a:srgbClr val="8C887B"/>
                </a:solidFill>
                <a:ea typeface="Kim jung chul Gothic Regular"/>
              </a:rPr>
              <a:t>결함신고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30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시연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영상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0" y="-355600"/>
            <a:ext cx="9626600" cy="1118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-12700"/>
            <a:ext cx="9271000" cy="10299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938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리콜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정보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검수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3" id="3">
            <a:hlinkClick r:id=""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>
                  <p14:trim st="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 rot="0">
            <a:off x="2349500" y="1866900"/>
            <a:ext cx="13589000" cy="7302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430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>
                <a:solidFill>
                  <a:srgbClr val="8C887B"/>
                </a:solidFill>
                <a:ea typeface="Kim jung chul Gothic Regular"/>
              </a:rPr>
              <a:t>리콜</a:t>
            </a: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false" i="false" u="none" strike="noStrike">
                <a:solidFill>
                  <a:srgbClr val="8C887B"/>
                </a:solidFill>
                <a:ea typeface="Kim jung chul Gothic Regular"/>
              </a:rPr>
              <a:t>정보</a:t>
            </a: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false" i="false" u="none" strike="noStrike">
                <a:solidFill>
                  <a:srgbClr val="8C887B"/>
                </a:solidFill>
                <a:ea typeface="Kim jung chul Gothic Regular"/>
              </a:rPr>
              <a:t>검수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30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시연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영상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0" y="-355600"/>
            <a:ext cx="9626600" cy="1118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0"/>
            <a:ext cx="9144000" cy="509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0" y="5092700"/>
            <a:ext cx="9144000" cy="519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7400" y="2705100"/>
            <a:ext cx="7810500" cy="5537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93800" y="584200"/>
            <a:ext cx="56515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신고내역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상세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및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수정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3" id="3">
            <a:hlinkClick r:id=""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>
                  <p14:trim st="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 rot="0">
            <a:off x="4457700" y="0"/>
            <a:ext cx="9385300" cy="10121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430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>
                <a:solidFill>
                  <a:srgbClr val="8C887B"/>
                </a:solidFill>
                <a:ea typeface="Kim jung chul Gothic Regular"/>
              </a:rPr>
              <a:t>신고내역조회</a:t>
            </a: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-</a:t>
            </a:r>
            <a:r>
              <a:rPr lang="ko-KR" sz="1400" b="false" i="false" u="none" strike="noStrike">
                <a:solidFill>
                  <a:srgbClr val="8C887B"/>
                </a:solidFill>
                <a:ea typeface="Kim jung chul Gothic Regular"/>
              </a:rPr>
              <a:t>수정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30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시연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영상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00200" y="1422400"/>
            <a:ext cx="6172200" cy="4457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00200" y="5943600"/>
            <a:ext cx="6172200" cy="3606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66200" y="5943600"/>
            <a:ext cx="6172200" cy="384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966200" y="838200"/>
            <a:ext cx="6172200" cy="5029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93800" y="584200"/>
            <a:ext cx="56515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공지사항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,FAQ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3" id="3">
            <a:hlinkClick r:id=""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>
                  <p14:trim st="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 rot="0">
            <a:off x="4356100" y="38100"/>
            <a:ext cx="9563100" cy="10325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430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>
                <a:solidFill>
                  <a:srgbClr val="8C887B"/>
                </a:solidFill>
                <a:ea typeface="Kim jung chul Gothic Regular"/>
              </a:rPr>
              <a:t>공지사항</a:t>
            </a: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-faq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30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시연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영상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843000" y="3073400"/>
            <a:ext cx="4279900" cy="624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376400" y="4152900"/>
            <a:ext cx="3048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34500" y="3073400"/>
            <a:ext cx="4330700" cy="6248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02800" y="4152900"/>
            <a:ext cx="3048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13300" y="3073400"/>
            <a:ext cx="4356100" cy="6248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181600" y="4152900"/>
            <a:ext cx="304800" cy="50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" y="3098800"/>
            <a:ext cx="4406900" cy="624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58800" y="4165600"/>
            <a:ext cx="3048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058900" y="5054600"/>
            <a:ext cx="3924300" cy="233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수업시간에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배운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게시판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,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검색기능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,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페이징처리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기능을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활용할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수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있었고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,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이전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프로젝트보다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프론트적용이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완성도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있어졌다고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생각합니다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.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76400" y="3378200"/>
            <a:ext cx="12827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222222"/>
                </a:solidFill>
                <a:ea typeface="Kim jung chul Gothic Bold"/>
              </a:rPr>
              <a:t>김채윤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36100" y="4953000"/>
            <a:ext cx="4203700" cy="280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이번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프로젝트에서는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공공데이터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API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를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연동해보는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좋은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경험을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할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수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있었지만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,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데이터를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다양하게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가공하거나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시각화하는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등의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확장된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기능까지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구현하지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못한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점이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아쉬웠습니다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.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75800" y="3365500"/>
            <a:ext cx="12827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222222"/>
                </a:solidFill>
                <a:ea typeface="Kim jung chul Gothic Bold"/>
              </a:rPr>
              <a:t>이선진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65700" y="4953000"/>
            <a:ext cx="4241800" cy="3733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공공데이터를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api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와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함께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사용하며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빠르게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작업하느라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간단한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기능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구현에만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집중했던것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같습니다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.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더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활용할수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있는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페이지를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활용못해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아쉽습니다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.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다음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프로젝트때는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데이터를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이용하여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여러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기능을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구현할것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false" i="false" u="none" strike="noStrike">
                <a:solidFill>
                  <a:srgbClr val="222222"/>
                </a:solidFill>
                <a:ea typeface="Kim jung chul Gothic Regular"/>
              </a:rPr>
              <a:t>같습니다</a:t>
            </a:r>
            <a:r>
              <a:rPr lang="en-US" sz="2600" b="false" i="false" u="none" strike="noStrike">
                <a:solidFill>
                  <a:srgbClr val="222222"/>
                </a:solidFill>
                <a:latin typeface="Kim jung chul Gothic Regular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05400" y="3365500"/>
            <a:ext cx="12827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222222"/>
                </a:solidFill>
                <a:ea typeface="Kim jung chul Gothic Bold"/>
              </a:rPr>
              <a:t>성유리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9900" y="4953000"/>
            <a:ext cx="3911600" cy="3835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Api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리콜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데이터를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활용하여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어떤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프로젝트를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만들지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고민이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많았습니다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.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또한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처음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계획했던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만큼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페이지를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만들지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못하여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아쉽습니다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.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다음에는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더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적극적으로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api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호출을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활용하여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웹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페이지를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구성해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보고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싶습니다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.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16100" y="3670300"/>
            <a:ext cx="6858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222222"/>
                </a:solidFill>
                <a:latin typeface="Kim jung chul Gothic Bold"/>
              </a:rPr>
              <a:t>(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Bold"/>
              </a:rPr>
              <a:t>팀장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Bold"/>
              </a:rPr>
              <a:t>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0700" y="3454400"/>
            <a:ext cx="12700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222222"/>
                </a:solidFill>
                <a:ea typeface="Kim jung chul Gothic Bold"/>
              </a:rPr>
              <a:t>우주연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3800" y="584200"/>
            <a:ext cx="48387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프로젝트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자체평가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06400" y="6286500"/>
            <a:ext cx="19088100" cy="4406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04500" y="2933700"/>
            <a:ext cx="838200" cy="86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882900" y="3327400"/>
            <a:ext cx="838200" cy="863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930900" y="7467600"/>
            <a:ext cx="10121900" cy="208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494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리콜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데이터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수집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Regular"/>
              </a:rPr>
              <a:t>: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크롤링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또는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공공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Regular"/>
              </a:rPr>
              <a:t> API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활용</a:t>
            </a:r>
          </a:p>
          <a:p>
            <a:pPr algn="l" lvl="0" indent="-342900" marL="342900">
              <a:lnSpc>
                <a:spcPct val="1494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제조사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Regular"/>
              </a:rPr>
              <a:t> /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차종별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검색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기능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제공</a:t>
            </a:r>
          </a:p>
          <a:p>
            <a:pPr algn="l" lvl="0" indent="-342900" marL="342900">
              <a:lnSpc>
                <a:spcPct val="1494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리콜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상세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정보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확인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가능</a:t>
            </a:r>
          </a:p>
          <a:p>
            <a:pPr algn="l" lvl="0" indent="-342900" marL="342900">
              <a:lnSpc>
                <a:spcPct val="1494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최근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리콜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목록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자동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업데이트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기능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Regular"/>
              </a:rPr>
              <a:t>포함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82900" y="7493000"/>
            <a:ext cx="20701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222222"/>
                </a:solidFill>
                <a:ea typeface="Kim jung chul Gothic Bold"/>
              </a:rPr>
              <a:t>주요</a:t>
            </a:r>
            <a:r>
              <a:rPr lang="en-US" sz="35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false" i="false" u="none" strike="noStrike">
                <a:solidFill>
                  <a:srgbClr val="222222"/>
                </a:solidFill>
                <a:ea typeface="Kim jung chul Gothic Bold"/>
              </a:rPr>
              <a:t>기능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04500" y="4953000"/>
            <a:ext cx="50165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자동차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리콜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정보를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체계적으로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수집하고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제공하는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웹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플랫폼</a:t>
            </a:r>
            <a:r>
              <a:rPr lang="en-US" sz="27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false" i="false" u="none" strike="noStrike">
                <a:solidFill>
                  <a:srgbClr val="222222"/>
                </a:solidFill>
                <a:ea typeface="Kim jung chul Gothic Regular"/>
              </a:rPr>
              <a:t>구축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29900" y="4038600"/>
            <a:ext cx="30607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800" b="false" i="false" u="none" strike="noStrike">
                <a:solidFill>
                  <a:srgbClr val="222222"/>
                </a:solidFill>
                <a:ea typeface="Kim jung chul Gothic Bold"/>
              </a:rPr>
              <a:t>프로젝트</a:t>
            </a:r>
            <a:r>
              <a:rPr lang="en-US" sz="38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800" b="false" i="false" u="none" strike="noStrike">
                <a:solidFill>
                  <a:srgbClr val="222222"/>
                </a:solidFill>
                <a:ea typeface="Kim jung chul Gothic Bold"/>
              </a:rPr>
              <a:t>목표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08300" y="4965700"/>
            <a:ext cx="52070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22222"/>
                </a:solidFill>
                <a:ea typeface="Kim jung chul Gothic Regular"/>
              </a:rPr>
              <a:t>자동차</a:t>
            </a:r>
            <a:r>
              <a:rPr lang="en-US" sz="29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900" b="false" i="false" u="none" strike="noStrike">
                <a:solidFill>
                  <a:srgbClr val="222222"/>
                </a:solidFill>
                <a:ea typeface="Kim jung chul Gothic Regular"/>
              </a:rPr>
              <a:t>리콜</a:t>
            </a:r>
            <a:r>
              <a:rPr lang="en-US" sz="29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900" b="false" i="false" u="none" strike="noStrike">
                <a:solidFill>
                  <a:srgbClr val="222222"/>
                </a:solidFill>
                <a:ea typeface="Kim jung chul Gothic Regular"/>
              </a:rPr>
              <a:t>데이터</a:t>
            </a:r>
            <a:r>
              <a:rPr lang="en-US" sz="29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900" b="false" i="false" u="none" strike="noStrike">
                <a:solidFill>
                  <a:srgbClr val="222222"/>
                </a:solidFill>
                <a:ea typeface="Kim jung chul Gothic Regular"/>
              </a:rPr>
              <a:t>수집</a:t>
            </a:r>
            <a:r>
              <a:rPr lang="en-US" sz="29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900" b="false" i="false" u="none" strike="noStrike">
                <a:solidFill>
                  <a:srgbClr val="222222"/>
                </a:solidFill>
                <a:ea typeface="Kim jung chul Gothic Regular"/>
              </a:rPr>
              <a:t>웹사이트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21000" y="4216400"/>
            <a:ext cx="35433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800" b="false" i="false" u="none" strike="noStrike">
                <a:solidFill>
                  <a:srgbClr val="222222"/>
                </a:solidFill>
                <a:ea typeface="Kim jung chul Gothic Bold"/>
              </a:rPr>
              <a:t>프로젝트명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38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Project Overview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38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프로젝트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337800" y="2476500"/>
            <a:ext cx="7950200" cy="6172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54700" y="2476500"/>
            <a:ext cx="8102600" cy="617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2700" y="2476500"/>
            <a:ext cx="8102600" cy="617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3289300" y="2476500"/>
            <a:ext cx="8102600" cy="617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532100" y="5295900"/>
            <a:ext cx="304800" cy="5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036300" y="5295900"/>
            <a:ext cx="304800" cy="50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553200" y="5295900"/>
            <a:ext cx="304800" cy="50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57400" y="5295900"/>
            <a:ext cx="3048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274800" y="5664200"/>
            <a:ext cx="26162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585755"/>
                </a:solidFill>
                <a:latin typeface="Kim jung chul Gothic Bold"/>
              </a:rPr>
              <a:t>Full-Stack</a:t>
            </a:r>
          </a:p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585755"/>
                </a:solidFill>
                <a:ea typeface="Kim jung chul Gothic Bold"/>
              </a:rPr>
              <a:t>공지사항</a:t>
            </a:r>
            <a:r>
              <a:rPr lang="en-US" sz="2800" b="false" i="false" u="none" strike="noStrike">
                <a:solidFill>
                  <a:srgbClr val="585755"/>
                </a:solidFill>
                <a:latin typeface="Kim jung chul Gothic Bold"/>
              </a:rPr>
              <a:t>,FAQ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43100" y="3911600"/>
            <a:ext cx="20955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600" b="false" i="false" u="none" strike="noStrike">
                <a:solidFill>
                  <a:srgbClr val="585755"/>
                </a:solidFill>
                <a:ea typeface="Kim jung chul Gothic Regular"/>
              </a:rPr>
              <a:t>이선진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79000" y="5664200"/>
            <a:ext cx="29337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585755"/>
                </a:solidFill>
                <a:latin typeface="Kim jung chul Gothic Bold"/>
              </a:rPr>
              <a:t>Full-Stack</a:t>
            </a:r>
          </a:p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585755"/>
                </a:solidFill>
                <a:ea typeface="Kim jung chul Gothic Bold"/>
              </a:rPr>
              <a:t>신청자</a:t>
            </a:r>
            <a:r>
              <a:rPr lang="en-US" sz="2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2800" b="false" i="false" u="none" strike="noStrike">
                <a:solidFill>
                  <a:srgbClr val="585755"/>
                </a:solidFill>
                <a:ea typeface="Kim jung chul Gothic Bold"/>
              </a:rPr>
              <a:t>정보</a:t>
            </a:r>
            <a:r>
              <a:rPr lang="en-US" sz="2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2800" b="false" i="false" u="none" strike="noStrike">
                <a:solidFill>
                  <a:srgbClr val="585755"/>
                </a:solidFill>
                <a:ea typeface="Kim jung chul Gothic Bold"/>
              </a:rPr>
              <a:t>관리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45700" y="3911600"/>
            <a:ext cx="23495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600" b="false" i="false" u="none" strike="noStrike">
                <a:solidFill>
                  <a:srgbClr val="585755"/>
                </a:solidFill>
                <a:ea typeface="Kim jung chul Gothic Regular"/>
              </a:rPr>
              <a:t>성유리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48200" y="5715000"/>
            <a:ext cx="3911600" cy="1016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585755"/>
                </a:solidFill>
                <a:latin typeface="Kim jung chul Gothic Bold"/>
              </a:rPr>
              <a:t>Full-Stack</a:t>
            </a:r>
          </a:p>
          <a:p>
            <a:pPr algn="ctr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585755"/>
                </a:solidFill>
                <a:ea typeface="Kim jung chul Gothic Bold"/>
              </a:rPr>
              <a:t>리콜</a:t>
            </a:r>
            <a:r>
              <a:rPr lang="en-US" sz="31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3100" b="false" i="false" u="none" strike="noStrike">
                <a:solidFill>
                  <a:srgbClr val="585755"/>
                </a:solidFill>
                <a:ea typeface="Kim jung chul Gothic Bold"/>
              </a:rPr>
              <a:t>신청</a:t>
            </a:r>
            <a:r>
              <a:rPr lang="en-US" sz="3100" b="false" i="false" u="none" strike="noStrike">
                <a:solidFill>
                  <a:srgbClr val="585755"/>
                </a:solidFill>
                <a:latin typeface="Kim jung chul Gothic Bold"/>
              </a:rPr>
              <a:t>, </a:t>
            </a:r>
            <a:r>
              <a:rPr lang="ko-KR" sz="3100" b="false" i="false" u="none" strike="noStrike">
                <a:solidFill>
                  <a:srgbClr val="585755"/>
                </a:solidFill>
                <a:ea typeface="Kim jung chul Gothic Bold"/>
              </a:rPr>
              <a:t>수정</a:t>
            </a:r>
            <a:r>
              <a:rPr lang="en-US" sz="3100" b="false" i="false" u="none" strike="noStrike">
                <a:solidFill>
                  <a:srgbClr val="585755"/>
                </a:solidFill>
                <a:latin typeface="Kim jung chul Gothic Bold"/>
              </a:rPr>
              <a:t>, </a:t>
            </a:r>
            <a:r>
              <a:rPr lang="ko-KR" sz="3100" b="false" i="false" u="none" strike="noStrike">
                <a:solidFill>
                  <a:srgbClr val="585755"/>
                </a:solidFill>
                <a:ea typeface="Kim jung chul Gothic Bold"/>
              </a:rPr>
              <a:t>리스트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84800" y="3911600"/>
            <a:ext cx="23241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600" b="false" i="false" u="none" strike="noStrike">
                <a:solidFill>
                  <a:srgbClr val="585755"/>
                </a:solidFill>
                <a:ea typeface="Kim jung chul Gothic Regular"/>
              </a:rPr>
              <a:t>김채윤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8500" y="3911600"/>
            <a:ext cx="28067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600" b="false" i="false" u="none" strike="noStrike">
                <a:solidFill>
                  <a:srgbClr val="585755"/>
                </a:solidFill>
                <a:ea typeface="Kim jung chul Gothic Regular"/>
              </a:rPr>
              <a:t>우주연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46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Action Plan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4600" y="584200"/>
            <a:ext cx="70993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프로젝트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팀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구성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및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역할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0500" y="5575300"/>
            <a:ext cx="3721100" cy="134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585755"/>
                </a:solidFill>
                <a:latin typeface="Kim jung chul Gothic Bold"/>
              </a:rPr>
              <a:t>Full-Stack</a:t>
            </a:r>
          </a:p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585755"/>
                </a:solidFill>
                <a:ea typeface="Kim jung chul Gothic Bold"/>
              </a:rPr>
              <a:t>리콜현황</a:t>
            </a:r>
            <a:r>
              <a:rPr lang="en-US" sz="2800" b="false" i="false" u="none" strike="noStrike">
                <a:solidFill>
                  <a:srgbClr val="585755"/>
                </a:solidFill>
                <a:latin typeface="Kim jung chul Gothic Bold"/>
              </a:rPr>
              <a:t>,</a:t>
            </a:r>
            <a:r>
              <a:rPr lang="ko-KR" sz="2800" b="false" i="false" u="none" strike="noStrike">
                <a:solidFill>
                  <a:srgbClr val="585755"/>
                </a:solidFill>
                <a:ea typeface="Kim jung chul Gothic Bold"/>
              </a:rPr>
              <a:t>리콜통계</a:t>
            </a:r>
          </a:p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585755"/>
                </a:solidFill>
                <a:latin typeface="Kim jung chul Gothic Bold"/>
              </a:rPr>
              <a:t>main, </a:t>
            </a:r>
            <a:r>
              <a:rPr lang="ko-KR" sz="2800" b="false" i="false" u="none" strike="noStrike">
                <a:solidFill>
                  <a:srgbClr val="585755"/>
                </a:solidFill>
                <a:ea typeface="Kim jung chul Gothic Bold"/>
              </a:rPr>
              <a:t>공지사항</a:t>
            </a:r>
            <a:r>
              <a:rPr lang="en-US" sz="2800" b="false" i="false" u="none" strike="noStrike">
                <a:solidFill>
                  <a:srgbClr val="585755"/>
                </a:solidFill>
                <a:latin typeface="Kim jung chul Gothic Bold"/>
              </a:rPr>
              <a:t>, FAQ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2400" y="4724400"/>
            <a:ext cx="14859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585755"/>
                </a:solidFill>
                <a:latin typeface="Kim jung chul Gothic Regular"/>
              </a:rPr>
              <a:t>(</a:t>
            </a:r>
            <a:r>
              <a:rPr lang="ko-KR" sz="2400" b="false" i="false" u="none" strike="noStrike">
                <a:solidFill>
                  <a:srgbClr val="585755"/>
                </a:solidFill>
                <a:ea typeface="Kim jung chul Gothic Regular"/>
              </a:rPr>
              <a:t>팀장</a:t>
            </a:r>
            <a:r>
              <a:rPr lang="en-US" sz="2400" b="false" i="false" u="none" strike="noStrike">
                <a:solidFill>
                  <a:srgbClr val="585755"/>
                </a:solidFill>
                <a:latin typeface="Kim jung chul Gothic Regular"/>
              </a:rPr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73100" y="3911600"/>
            <a:ext cx="19596100" cy="64008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96000" y="5041900"/>
            <a:ext cx="14744700" cy="3746500"/>
          </a:xfrm>
          <a:prstGeom prst="rect">
            <a:avLst/>
          </a:prstGeom>
          <a:effectLst>
            <a:outerShdw dir="2700000" dist="345440" blurRad="139474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10900" y="5029200"/>
            <a:ext cx="4914900" cy="749300"/>
          </a:xfrm>
          <a:prstGeom prst="rect">
            <a:avLst/>
          </a:prstGeom>
          <a:effectLst>
            <a:outerShdw dir="2700000" dist="69620" blurRad="5665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925800" y="5029200"/>
            <a:ext cx="4914900" cy="749300"/>
          </a:xfrm>
          <a:prstGeom prst="rect">
            <a:avLst/>
          </a:prstGeom>
          <a:effectLst>
            <a:outerShdw dir="2700000" dist="69620" blurRad="5665">
              <a:srgbClr val="000000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96000" y="5029200"/>
            <a:ext cx="4914900" cy="749300"/>
          </a:xfrm>
          <a:prstGeom prst="rect">
            <a:avLst/>
          </a:prstGeom>
          <a:effectLst>
            <a:outerShdw dir="2700000" dist="69620" blurRad="5665">
              <a:srgbClr val="000000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96000" y="7264400"/>
            <a:ext cx="14744700" cy="12700"/>
          </a:xfrm>
          <a:prstGeom prst="rect">
            <a:avLst/>
          </a:prstGeom>
          <a:effectLst>
            <a:outerShdw dir="2700000" dist="1326" blurRad="2">
              <a:srgbClr val="000000">
                <a:alpha val="5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96000" y="6515100"/>
            <a:ext cx="14744700" cy="12700"/>
          </a:xfrm>
          <a:prstGeom prst="rect">
            <a:avLst/>
          </a:prstGeom>
          <a:effectLst>
            <a:outerShdw dir="2700000" dist="1326" blurRad="2">
              <a:srgbClr val="000000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096000" y="5778500"/>
            <a:ext cx="14744700" cy="12700"/>
          </a:xfrm>
          <a:prstGeom prst="rect">
            <a:avLst/>
          </a:prstGeom>
          <a:effectLst>
            <a:outerShdw dir="2700000" dist="1326" blurRad="2">
              <a:srgbClr val="000000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96000" y="8013700"/>
            <a:ext cx="14744700" cy="12700"/>
          </a:xfrm>
          <a:prstGeom prst="rect">
            <a:avLst/>
          </a:prstGeom>
          <a:effectLst>
            <a:outerShdw dir="2700000" dist="1326" blurRad="2">
              <a:srgbClr val="000000">
                <a:alpha val="5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5448300" y="6896100"/>
            <a:ext cx="3759200" cy="12700"/>
          </a:xfrm>
          <a:prstGeom prst="rect">
            <a:avLst/>
          </a:prstGeom>
          <a:effectLst>
            <a:outerShdw dir="18900000" dist="1324" blurRad="2">
              <a:srgbClr val="000000">
                <a:alpha val="5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680200" y="6896100"/>
            <a:ext cx="3759200" cy="12700"/>
          </a:xfrm>
          <a:prstGeom prst="rect">
            <a:avLst/>
          </a:prstGeom>
          <a:effectLst>
            <a:outerShdw dir="18900000" dist="1324" blurRad="2">
              <a:srgbClr val="000000">
                <a:alpha val="5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899400" y="6896100"/>
            <a:ext cx="3759200" cy="12700"/>
          </a:xfrm>
          <a:prstGeom prst="rect">
            <a:avLst/>
          </a:prstGeom>
          <a:effectLst>
            <a:outerShdw dir="18900000" dist="1324" blurRad="2">
              <a:srgbClr val="000000">
                <a:alpha val="5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9131300" y="6896100"/>
            <a:ext cx="3759200" cy="12700"/>
          </a:xfrm>
          <a:prstGeom prst="rect">
            <a:avLst/>
          </a:prstGeom>
          <a:effectLst>
            <a:outerShdw dir="18900000" dist="1324" blurRad="2">
              <a:srgbClr val="000000">
                <a:alpha val="50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363200" y="6896100"/>
            <a:ext cx="3759200" cy="12700"/>
          </a:xfrm>
          <a:prstGeom prst="rect">
            <a:avLst/>
          </a:prstGeom>
          <a:effectLst>
            <a:outerShdw dir="18900000" dist="1324" blurRad="2">
              <a:srgbClr val="000000">
                <a:alpha val="50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1582400" y="6896100"/>
            <a:ext cx="3759200" cy="12700"/>
          </a:xfrm>
          <a:prstGeom prst="rect">
            <a:avLst/>
          </a:prstGeom>
          <a:effectLst>
            <a:outerShdw dir="18900000" dist="1324" blurRad="2">
              <a:srgbClr val="000000">
                <a:alpha val="50000"/>
              </a:srgbClr>
            </a:outerShdw>
          </a:effectLst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814300" y="6896100"/>
            <a:ext cx="3759200" cy="12700"/>
          </a:xfrm>
          <a:prstGeom prst="rect">
            <a:avLst/>
          </a:prstGeom>
          <a:effectLst>
            <a:outerShdw dir="18900000" dist="1324" blurRad="2">
              <a:srgbClr val="000000">
                <a:alpha val="50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4033500" y="6896100"/>
            <a:ext cx="3759200" cy="12700"/>
          </a:xfrm>
          <a:prstGeom prst="rect">
            <a:avLst/>
          </a:prstGeom>
          <a:effectLst>
            <a:outerShdw dir="18900000" dist="1324" blurRad="2">
              <a:srgbClr val="000000">
                <a:alpha val="50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5265400" y="6896100"/>
            <a:ext cx="3759200" cy="12700"/>
          </a:xfrm>
          <a:prstGeom prst="rect">
            <a:avLst/>
          </a:prstGeom>
          <a:effectLst>
            <a:outerShdw dir="18900000" dist="1324" blurRad="2">
              <a:srgbClr val="000000">
                <a:alpha val="50000"/>
              </a:srgbClr>
            </a:outerShdw>
          </a:effectLst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6497300" y="6896100"/>
            <a:ext cx="3759200" cy="12700"/>
          </a:xfrm>
          <a:prstGeom prst="rect">
            <a:avLst/>
          </a:prstGeom>
          <a:effectLst>
            <a:outerShdw dir="18900000" dist="1324" blurRad="2">
              <a:srgbClr val="000000">
                <a:alpha val="50000"/>
              </a:srgbClr>
            </a:outerShdw>
          </a:effectLst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16500" y="6896100"/>
            <a:ext cx="3759200" cy="12700"/>
          </a:xfrm>
          <a:prstGeom prst="rect">
            <a:avLst/>
          </a:prstGeom>
          <a:effectLst>
            <a:outerShdw dir="18900000" dist="1324" blurRad="2">
              <a:srgbClr val="000000">
                <a:alpha val="50000"/>
              </a:srgbClr>
            </a:outerShdw>
          </a:effectLst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474700" y="8216900"/>
            <a:ext cx="3695700" cy="406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804400" y="7416800"/>
            <a:ext cx="4864100" cy="406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391400" y="6705600"/>
            <a:ext cx="2438400" cy="406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096000" y="5943600"/>
            <a:ext cx="3060700" cy="406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3835400" y="8229600"/>
            <a:ext cx="19558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585755"/>
                </a:solidFill>
                <a:latin typeface="Kim jung chul Gothic Bold"/>
              </a:rPr>
              <a:t>FE </a:t>
            </a:r>
            <a:r>
              <a:rPr lang="ko-KR" sz="1800" b="false" i="false" u="none" strike="noStrike">
                <a:solidFill>
                  <a:srgbClr val="585755"/>
                </a:solidFill>
                <a:ea typeface="Kim jung chul Gothic Bold"/>
              </a:rPr>
              <a:t>마무리</a:t>
            </a:r>
            <a:r>
              <a:rPr lang="en-US" sz="1800" b="false" i="false" u="none" strike="noStrike">
                <a:solidFill>
                  <a:srgbClr val="585755"/>
                </a:solidFill>
                <a:latin typeface="Kim jung chul Gothic Bold"/>
              </a:rPr>
              <a:t>, </a:t>
            </a:r>
            <a:r>
              <a:rPr lang="ko-KR" sz="1800" b="false" i="false" u="none" strike="noStrike">
                <a:solidFill>
                  <a:srgbClr val="585755"/>
                </a:solidFill>
                <a:ea typeface="Kim jung chul Gothic Bold"/>
              </a:rPr>
              <a:t>디버깅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835400" y="7518400"/>
            <a:ext cx="19431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585755"/>
                </a:solidFill>
                <a:latin typeface="Kim jung chul Gothic Bold"/>
              </a:rPr>
              <a:t>BE</a:t>
            </a:r>
            <a:r>
              <a:rPr lang="ko-KR" sz="1800" b="false" i="false" u="none" strike="noStrike">
                <a:solidFill>
                  <a:srgbClr val="585755"/>
                </a:solidFill>
                <a:ea typeface="Kim jung chul Gothic Bold"/>
              </a:rPr>
              <a:t>위주</a:t>
            </a:r>
            <a:r>
              <a:rPr lang="en-US" sz="1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1800" b="false" i="false" u="none" strike="noStrike">
                <a:solidFill>
                  <a:srgbClr val="585755"/>
                </a:solidFill>
                <a:ea typeface="Kim jung chul Gothic Bold"/>
              </a:rPr>
              <a:t>기능</a:t>
            </a:r>
            <a:r>
              <a:rPr lang="en-US" sz="1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1800" b="false" i="false" u="none" strike="noStrike">
                <a:solidFill>
                  <a:srgbClr val="585755"/>
                </a:solidFill>
                <a:ea typeface="Kim jung chul Gothic Bold"/>
              </a:rPr>
              <a:t>개발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098800" y="6807200"/>
            <a:ext cx="26670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585755"/>
                </a:solidFill>
                <a:ea typeface="Kim jung chul Gothic Bold"/>
              </a:rPr>
              <a:t>설계</a:t>
            </a:r>
            <a:r>
              <a:rPr lang="en-US" sz="1800" b="false" i="false" u="none" strike="noStrike">
                <a:solidFill>
                  <a:srgbClr val="585755"/>
                </a:solidFill>
                <a:latin typeface="Kim jung chul Gothic Bold"/>
              </a:rPr>
              <a:t> DB </a:t>
            </a:r>
            <a:r>
              <a:rPr lang="ko-KR" sz="1800" b="false" i="false" u="none" strike="noStrike">
                <a:solidFill>
                  <a:srgbClr val="585755"/>
                </a:solidFill>
                <a:ea typeface="Kim jung chul Gothic Bold"/>
              </a:rPr>
              <a:t>모델링</a:t>
            </a:r>
            <a:r>
              <a:rPr lang="en-US" sz="1800" b="false" i="false" u="none" strike="noStrike">
                <a:solidFill>
                  <a:srgbClr val="585755"/>
                </a:solidFill>
                <a:latin typeface="Kim jung chul Gothic Bold"/>
              </a:rPr>
              <a:t>, FE </a:t>
            </a:r>
            <a:r>
              <a:rPr lang="ko-KR" sz="1800" b="false" i="false" u="none" strike="noStrike">
                <a:solidFill>
                  <a:srgbClr val="585755"/>
                </a:solidFill>
                <a:ea typeface="Kim jung chul Gothic Bold"/>
              </a:rPr>
              <a:t>결정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27200" y="6045200"/>
            <a:ext cx="40894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585755"/>
                </a:solidFill>
                <a:ea typeface="Kim jung chul Gothic Bold"/>
              </a:rPr>
              <a:t>기능</a:t>
            </a:r>
            <a:r>
              <a:rPr lang="en-US" sz="1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1800" b="false" i="false" u="none" strike="noStrike">
                <a:solidFill>
                  <a:srgbClr val="585755"/>
                </a:solidFill>
                <a:ea typeface="Kim jung chul Gothic Bold"/>
              </a:rPr>
              <a:t>설계</a:t>
            </a:r>
            <a:r>
              <a:rPr lang="en-US" sz="1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1800" b="false" i="false" u="none" strike="noStrike">
                <a:solidFill>
                  <a:srgbClr val="585755"/>
                </a:solidFill>
                <a:ea typeface="Kim jung chul Gothic Bold"/>
              </a:rPr>
              <a:t>및</a:t>
            </a:r>
            <a:r>
              <a:rPr lang="en-US" sz="1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1800" b="false" i="false" u="none" strike="noStrike">
                <a:solidFill>
                  <a:srgbClr val="585755"/>
                </a:solidFill>
                <a:ea typeface="Kim jung chul Gothic Bold"/>
              </a:rPr>
              <a:t>논의</a:t>
            </a:r>
            <a:r>
              <a:rPr lang="en-US" sz="1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1800" b="false" i="false" u="none" strike="noStrike">
                <a:solidFill>
                  <a:srgbClr val="585755"/>
                </a:solidFill>
                <a:ea typeface="Kim jung chul Gothic Bold"/>
              </a:rPr>
              <a:t>업무</a:t>
            </a:r>
            <a:r>
              <a:rPr lang="en-US" sz="1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1800" b="false" i="false" u="none" strike="noStrike">
                <a:solidFill>
                  <a:srgbClr val="585755"/>
                </a:solidFill>
                <a:ea typeface="Kim jung chul Gothic Bold"/>
              </a:rPr>
              <a:t>분장</a:t>
            </a:r>
            <a:r>
              <a:rPr lang="en-US" sz="1800" b="false" i="false" u="none" strike="noStrike">
                <a:solidFill>
                  <a:srgbClr val="585755"/>
                </a:solidFill>
                <a:latin typeface="Kim jung chul Gothic Bold"/>
              </a:rPr>
              <a:t>, </a:t>
            </a:r>
            <a:r>
              <a:rPr lang="ko-KR" sz="1800" b="false" i="false" u="none" strike="noStrike">
                <a:solidFill>
                  <a:srgbClr val="585755"/>
                </a:solidFill>
                <a:ea typeface="Kim jung chul Gothic Bold"/>
              </a:rPr>
              <a:t>오픈</a:t>
            </a:r>
            <a:r>
              <a:rPr lang="en-US" sz="1800" b="false" i="false" u="none" strike="noStrike">
                <a:solidFill>
                  <a:srgbClr val="585755"/>
                </a:solidFill>
                <a:latin typeface="Kim jung chul Gothic Bold"/>
              </a:rPr>
              <a:t>api </a:t>
            </a:r>
            <a:r>
              <a:rPr lang="ko-KR" sz="1800" b="false" i="false" u="none" strike="noStrike">
                <a:solidFill>
                  <a:srgbClr val="585755"/>
                </a:solidFill>
                <a:ea typeface="Kim jung chul Gothic Bold"/>
              </a:rPr>
              <a:t>조사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297400" y="5257800"/>
            <a:ext cx="8509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585755"/>
                </a:solidFill>
                <a:latin typeface="Kim jung chul Gothic Regular"/>
              </a:rPr>
              <a:t>05-07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065500" y="5257800"/>
            <a:ext cx="8509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585755"/>
                </a:solidFill>
                <a:latin typeface="Kim jung chul Gothic Regular"/>
              </a:rPr>
              <a:t>05-06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846300" y="5257800"/>
            <a:ext cx="8509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585755"/>
                </a:solidFill>
                <a:latin typeface="Kim jung chul Gothic Regular"/>
              </a:rPr>
              <a:t>05-05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627100" y="5257800"/>
            <a:ext cx="8509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585755"/>
                </a:solidFill>
                <a:latin typeface="Kim jung chul Gothic Regular"/>
              </a:rPr>
              <a:t>05-04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407900" y="5257800"/>
            <a:ext cx="8509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585755"/>
                </a:solidFill>
                <a:latin typeface="Kim jung chul Gothic Regular"/>
              </a:rPr>
              <a:t>05-03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188700" y="5257800"/>
            <a:ext cx="8509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585755"/>
                </a:solidFill>
                <a:latin typeface="Kim jung chul Gothic Regular"/>
              </a:rPr>
              <a:t>05-02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134600" y="5257800"/>
            <a:ext cx="6223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585755"/>
                </a:solidFill>
                <a:latin typeface="Kim jung chul Gothic Regular"/>
              </a:rPr>
              <a:t>05-01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737600" y="5257800"/>
            <a:ext cx="8509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585755"/>
                </a:solidFill>
                <a:latin typeface="Kim jung chul Gothic Regular"/>
              </a:rPr>
              <a:t>04-30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518400" y="5257800"/>
            <a:ext cx="8509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585755"/>
                </a:solidFill>
                <a:latin typeface="Kim jung chul Gothic Regular"/>
              </a:rPr>
              <a:t>04-29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299200" y="5257800"/>
            <a:ext cx="8509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585755"/>
                </a:solidFill>
                <a:latin typeface="Kim jung chul Gothic Regular"/>
              </a:rPr>
              <a:t>04-28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715000" y="4292600"/>
            <a:ext cx="58420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4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월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28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일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~ 5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월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07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일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971800" y="2730500"/>
            <a:ext cx="123444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222222"/>
                </a:solidFill>
                <a:ea typeface="Kim jung chul Gothic Bold"/>
              </a:rPr>
              <a:t>프로젝트</a:t>
            </a:r>
            <a:r>
              <a:rPr lang="en-US" sz="28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2800" b="false" i="false" u="none" strike="noStrike">
                <a:solidFill>
                  <a:srgbClr val="222222"/>
                </a:solidFill>
                <a:ea typeface="Kim jung chul Gothic Bold"/>
              </a:rPr>
              <a:t>일정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938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Project Timeline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938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세부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일정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0" y="6159500"/>
            <a:ext cx="6921500" cy="222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68500" y="6159500"/>
            <a:ext cx="6921500" cy="2222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0" y="3479800"/>
            <a:ext cx="6921500" cy="222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68500" y="3479800"/>
            <a:ext cx="6921500" cy="222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214600" y="5829300"/>
            <a:ext cx="622300" cy="68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7797800" y="5829300"/>
            <a:ext cx="622300" cy="68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201900" y="3175000"/>
            <a:ext cx="622300" cy="685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7785100" y="3175000"/>
            <a:ext cx="622300" cy="685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277600" y="7289800"/>
            <a:ext cx="72263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향후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전자제품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,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의료기기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등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다른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산업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분야의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리콜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정보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플랫폼으로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확장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가능</a:t>
            </a:r>
          </a:p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&lt;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모바일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앱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,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알림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기능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&gt;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277600" y="6781800"/>
            <a:ext cx="15494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22222"/>
                </a:solidFill>
                <a:ea typeface="Kim jung chul Gothic Bold"/>
              </a:rPr>
              <a:t>확장성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02800" y="6299200"/>
            <a:ext cx="1130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2FA599"/>
                </a:solidFill>
                <a:latin typeface="Kim jung chul Gothic Regular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48100" y="7289800"/>
            <a:ext cx="43815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리콜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이력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공개로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인해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제조사의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책임감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증가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리콜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은폐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등의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문제가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줄어들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수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있음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48100" y="6781800"/>
            <a:ext cx="37338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22222"/>
                </a:solidFill>
                <a:ea typeface="Kim jung chul Gothic Bold"/>
              </a:rPr>
              <a:t>자동차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Bold"/>
              </a:rPr>
              <a:t>산업의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Bold"/>
              </a:rPr>
              <a:t>투명성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Bold"/>
              </a:rPr>
              <a:t>강화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73300" y="6299200"/>
            <a:ext cx="1130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2FA599"/>
                </a:solidFill>
                <a:latin typeface="Kim jung chul Gothic Regular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77600" y="4597400"/>
            <a:ext cx="43815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일반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소비자도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검색만으로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리콜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여부를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간편히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파악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가능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77600" y="4102100"/>
            <a:ext cx="24257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22222"/>
                </a:solidFill>
                <a:ea typeface="Kim jung chul Gothic Bold"/>
              </a:rPr>
              <a:t>정보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Bold"/>
              </a:rPr>
              <a:t>접근성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Bold"/>
              </a:rPr>
              <a:t>개선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02800" y="3619500"/>
            <a:ext cx="1130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2FA599"/>
                </a:solidFill>
                <a:latin typeface="Kim jung chul Gothic Regular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48100" y="4597400"/>
            <a:ext cx="44450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리콜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정보를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손쉽게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확인함으로써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차량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결함으로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인한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사고를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예방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22700" y="4102100"/>
            <a:ext cx="24257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22222"/>
                </a:solidFill>
                <a:ea typeface="Kim jung chul Gothic Bold"/>
              </a:rPr>
              <a:t>소비자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Bold"/>
              </a:rPr>
              <a:t>안전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Bold"/>
              </a:rPr>
              <a:t>향상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73300" y="3619500"/>
            <a:ext cx="1130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2FA599"/>
                </a:solidFill>
                <a:latin typeface="Kim jung chul Gothic Regular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38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Expected Effects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38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기대효과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63700" y="1638300"/>
            <a:ext cx="14960600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938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테이블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구성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69400" y="3581400"/>
            <a:ext cx="9169400" cy="4914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2806700"/>
            <a:ext cx="9169400" cy="645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938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메뉴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구조도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28800" y="800100"/>
            <a:ext cx="13779500" cy="9093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938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마인드맵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